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1" r:id="rId2"/>
    <p:sldId id="331" r:id="rId3"/>
    <p:sldId id="312" r:id="rId4"/>
    <p:sldId id="313" r:id="rId5"/>
    <p:sldId id="336" r:id="rId6"/>
    <p:sldId id="337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38" r:id="rId19"/>
    <p:sldId id="339" r:id="rId20"/>
    <p:sldId id="325" r:id="rId21"/>
    <p:sldId id="326" r:id="rId22"/>
    <p:sldId id="327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10" r:id="rId31"/>
    <p:sldId id="297" r:id="rId32"/>
    <p:sldId id="299" r:id="rId33"/>
    <p:sldId id="333" r:id="rId34"/>
    <p:sldId id="334" r:id="rId35"/>
    <p:sldId id="301" r:id="rId36"/>
    <p:sldId id="302" r:id="rId37"/>
    <p:sldId id="304" r:id="rId38"/>
    <p:sldId id="330" r:id="rId39"/>
    <p:sldId id="335" r:id="rId40"/>
    <p:sldId id="349" r:id="rId41"/>
    <p:sldId id="347" r:id="rId42"/>
    <p:sldId id="348" r:id="rId43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rtinez" initials="DM" lastIdx="0" clrIdx="0">
    <p:extLst>
      <p:ext uri="{19B8F6BF-5375-455C-9EA6-DF929625EA0E}">
        <p15:presenceInfo xmlns:p15="http://schemas.microsoft.com/office/powerpoint/2012/main" userId="7089b9a4792fea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D0CECE"/>
    <a:srgbClr val="E0626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016" autoAdjust="0"/>
  </p:normalViewPr>
  <p:slideViewPr>
    <p:cSldViewPr snapToGrid="0">
      <p:cViewPr varScale="1">
        <p:scale>
          <a:sx n="109" d="100"/>
          <a:sy n="109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5C9B-19F1-46D3-BDC9-69AAA70F5409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65395-54E8-4EC0-8A24-4937E59690F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247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18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81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833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5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858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779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65395-54E8-4EC0-8A24-4937E59690FD}" type="slidenum">
              <a:rPr lang="es-PE" smtClean="0"/>
              <a:t>37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22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43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734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99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60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831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70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838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22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67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59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375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47D0-D92C-4968-90B7-159D43ED883B}" type="datetimeFigureOut">
              <a:rPr lang="es-PE" smtClean="0"/>
              <a:t>11/10/2017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30F4-87B2-4BF6-A0E4-7C152EE26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76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3" Type="http://schemas.openxmlformats.org/officeDocument/2006/relationships/image" Target="../media/image30.png"/><Relationship Id="rId7" Type="http://schemas.openxmlformats.org/officeDocument/2006/relationships/image" Target="../media/image3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05853"/>
            <a:ext cx="9144000" cy="2387600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HACKING FORENSE</a:t>
            </a:r>
            <a:endParaRPr lang="es-PE" sz="5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76431" y="2593270"/>
            <a:ext cx="3639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CURSO </a:t>
            </a:r>
            <a:r>
              <a:rPr lang="es-ES" sz="4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es-ES" sz="4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25732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3</a:t>
            </a:r>
            <a:endParaRPr lang="es-PE" sz="3600" dirty="0"/>
          </a:p>
        </p:txBody>
      </p:sp>
      <p:sp>
        <p:nvSpPr>
          <p:cNvPr id="12" name="Rectángulo 11"/>
          <p:cNvSpPr/>
          <p:nvPr/>
        </p:nvSpPr>
        <p:spPr>
          <a:xfrm>
            <a:off x="10375767" y="422019"/>
            <a:ext cx="118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Tecnología</a:t>
            </a:r>
            <a:endParaRPr lang="es-PE" dirty="0"/>
          </a:p>
        </p:txBody>
      </p:sp>
      <p:pic>
        <p:nvPicPr>
          <p:cNvPr id="18" name="Picture 2" descr="http://www.clker.com/cliparts/1/j/O/f/m/m/server-rack-cabinet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41" y="2782770"/>
            <a:ext cx="1373190" cy="234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yooniqimages.blob.core.windows.net/yooniqimages-data-storage-resizedimagefilerepository/List/10315/bf4a5101-3499-4984-a5fc-c80c8d43f0c0/YooniqImages_1031571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27" y="574768"/>
            <a:ext cx="3751981" cy="563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backupsystems.com.mx/images/juniper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9" y="5377531"/>
            <a:ext cx="3249113" cy="108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upload.wikimedia.org/wikipedia/commons/thumb/5/51/IBM_logo.svg/320px-IBM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20" y="2089296"/>
            <a:ext cx="1733683" cy="6934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4116" name="Picture 20" descr="https://upload.wikimedia.org/wikipedia/commons/thumb/4/46/Hewlett_Packard_Enterprise_logo.svg/1000px-Hewlett_Packard_Enterprise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278" y="4423718"/>
            <a:ext cx="3390365" cy="141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840260"/>
            <a:ext cx="9144000" cy="10689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SERVIDORES OS</a:t>
            </a:r>
            <a:endParaRPr lang="es-PE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3</a:t>
            </a:r>
            <a:endParaRPr lang="es-PE" sz="3600" dirty="0"/>
          </a:p>
        </p:txBody>
      </p:sp>
      <p:sp>
        <p:nvSpPr>
          <p:cNvPr id="9" name="Rectángulo 8"/>
          <p:cNvSpPr/>
          <p:nvPr/>
        </p:nvSpPr>
        <p:spPr>
          <a:xfrm>
            <a:off x="9552505" y="422019"/>
            <a:ext cx="193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Pentesting Externo</a:t>
            </a:r>
            <a:endParaRPr lang="es-PE" dirty="0"/>
          </a:p>
        </p:txBody>
      </p:sp>
      <p:pic>
        <p:nvPicPr>
          <p:cNvPr id="9218" name="Picture 2" descr="https://upload.wikimedia.org/wikipedia/commons/thumb/4/48/Windows_Server_2012_logo.svg/2000px-Windows_Server_2012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38" y="2133281"/>
            <a:ext cx="8224124" cy="99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21" y="3489198"/>
            <a:ext cx="3652770" cy="221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1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549760"/>
            <a:ext cx="9144000" cy="106899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Enrutadores</a:t>
            </a:r>
            <a:endParaRPr lang="es-PE" sz="1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3</a:t>
            </a:r>
            <a:endParaRPr lang="es-PE" sz="3600" dirty="0"/>
          </a:p>
        </p:txBody>
      </p:sp>
      <p:sp>
        <p:nvSpPr>
          <p:cNvPr id="12" name="Rectángulo 11"/>
          <p:cNvSpPr/>
          <p:nvPr/>
        </p:nvSpPr>
        <p:spPr>
          <a:xfrm>
            <a:off x="9535083" y="408332"/>
            <a:ext cx="239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Routers Microempresas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1510146" y="2063249"/>
            <a:ext cx="92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LINKSYS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5603408" y="243547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TRENDNET</a:t>
            </a:r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9727433" y="2063249"/>
            <a:ext cx="1065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NETGEAR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5603408" y="5646737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ARCADYAN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00" y="1760178"/>
            <a:ext cx="4719400" cy="355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10532066" y="5875793"/>
            <a:ext cx="1659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D0CECE"/>
                </a:solidFill>
              </a:rPr>
              <a:t>No olvidar: </a:t>
            </a:r>
            <a:br>
              <a:rPr lang="es-ES" sz="1600" i="1" dirty="0">
                <a:solidFill>
                  <a:srgbClr val="D0CECE"/>
                </a:solidFill>
              </a:rPr>
            </a:br>
            <a:r>
              <a:rPr lang="es-ES" sz="1600" i="1" dirty="0">
                <a:solidFill>
                  <a:srgbClr val="D0CECE"/>
                </a:solidFill>
              </a:rPr>
              <a:t>Tp-link</a:t>
            </a:r>
            <a:r>
              <a:rPr lang="es-ES" sz="1600" i="1">
                <a:solidFill>
                  <a:srgbClr val="D0CECE"/>
                </a:solidFill>
              </a:rPr>
              <a:t>, </a:t>
            </a:r>
            <a:r>
              <a:rPr lang="es-ES" sz="1600" i="1" smtClean="0">
                <a:solidFill>
                  <a:srgbClr val="D0CECE"/>
                </a:solidFill>
              </a:rPr>
              <a:t>D-Link.</a:t>
            </a:r>
            <a:endParaRPr lang="es-PE" sz="1600" i="1" dirty="0">
              <a:solidFill>
                <a:srgbClr val="D0C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7881" y="324118"/>
            <a:ext cx="9144000" cy="10689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FABRICANTE</a:t>
            </a:r>
            <a:endParaRPr lang="es-PE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15" name="Rectángulo 14"/>
          <p:cNvSpPr/>
          <p:nvPr/>
        </p:nvSpPr>
        <p:spPr>
          <a:xfrm>
            <a:off x="10397244" y="395892"/>
            <a:ext cx="1170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Fabricante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1916730" y="2211630"/>
            <a:ext cx="9678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i="1" dirty="0" smtClean="0">
                <a:solidFill>
                  <a:srgbClr val="ECECEC"/>
                </a:solidFill>
              </a:rPr>
              <a:t>1. Existen herramientas que nos brindan esta información </a:t>
            </a:r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(Desktop y Móvil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s-P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03667" y="2924016"/>
            <a:ext cx="5180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i="1" dirty="0" smtClean="0">
                <a:solidFill>
                  <a:srgbClr val="ECECEC"/>
                </a:solidFill>
              </a:rPr>
              <a:t>2. Fabricante = </a:t>
            </a:r>
            <a:r>
              <a:rPr lang="es-ES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¿Marca del Hardware</a:t>
            </a:r>
            <a:r>
              <a:rPr lang="es-E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endParaRPr lang="es-PE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469826" y="4006330"/>
            <a:ext cx="2374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¿Qué hardware? </a:t>
            </a:r>
            <a:endParaRPr lang="es-PE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71" y="2863492"/>
            <a:ext cx="2438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3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9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3" name="Rectángulo 2"/>
          <p:cNvSpPr/>
          <p:nvPr/>
        </p:nvSpPr>
        <p:spPr>
          <a:xfrm>
            <a:off x="4939753" y="470176"/>
            <a:ext cx="3050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Intel Corporation</a:t>
            </a:r>
            <a:endParaRPr lang="es-PE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698" y="1445623"/>
            <a:ext cx="4896642" cy="48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ángulo 15"/>
          <p:cNvSpPr/>
          <p:nvPr/>
        </p:nvSpPr>
        <p:spPr>
          <a:xfrm>
            <a:off x="1626608" y="2138517"/>
            <a:ext cx="1670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INTEL WIFI LINK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3849397" y="1728506"/>
            <a:ext cx="1195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WINDOWS</a:t>
            </a:r>
            <a:endParaRPr lang="es-PE" dirty="0"/>
          </a:p>
        </p:txBody>
      </p:sp>
      <p:sp>
        <p:nvSpPr>
          <p:cNvPr id="14" name="Rectángulo 13"/>
          <p:cNvSpPr/>
          <p:nvPr/>
        </p:nvSpPr>
        <p:spPr>
          <a:xfrm>
            <a:off x="7499368" y="1728506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LINUX</a:t>
            </a:r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1626608" y="4128926"/>
            <a:ext cx="909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LAPTOP</a:t>
            </a:r>
            <a:endParaRPr lang="es-PE" dirty="0"/>
          </a:p>
        </p:txBody>
      </p:sp>
      <p:sp>
        <p:nvSpPr>
          <p:cNvPr id="18" name="Rectángulo 17"/>
          <p:cNvSpPr/>
          <p:nvPr/>
        </p:nvSpPr>
        <p:spPr>
          <a:xfrm>
            <a:off x="9932654" y="2138517"/>
            <a:ext cx="970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LENOVO</a:t>
            </a:r>
            <a:endParaRPr lang="es-PE" dirty="0"/>
          </a:p>
        </p:txBody>
      </p:sp>
      <p:sp>
        <p:nvSpPr>
          <p:cNvPr id="19" name="Rectángulo 18"/>
          <p:cNvSpPr/>
          <p:nvPr/>
        </p:nvSpPr>
        <p:spPr>
          <a:xfrm>
            <a:off x="9932654" y="313372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HP</a:t>
            </a:r>
            <a:endParaRPr lang="es-PE" dirty="0"/>
          </a:p>
        </p:txBody>
      </p:sp>
      <p:sp>
        <p:nvSpPr>
          <p:cNvPr id="20" name="Rectángulo 19"/>
          <p:cNvSpPr/>
          <p:nvPr/>
        </p:nvSpPr>
        <p:spPr>
          <a:xfrm>
            <a:off x="9932654" y="4128926"/>
            <a:ext cx="63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DELL</a:t>
            </a:r>
            <a:endParaRPr lang="es-PE" dirty="0"/>
          </a:p>
        </p:txBody>
      </p:sp>
      <p:sp>
        <p:nvSpPr>
          <p:cNvPr id="21" name="Rectángulo 20"/>
          <p:cNvSpPr/>
          <p:nvPr/>
        </p:nvSpPr>
        <p:spPr>
          <a:xfrm>
            <a:off x="10397244" y="3958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Mac Address</a:t>
            </a:r>
            <a:endParaRPr lang="es-PE" dirty="0"/>
          </a:p>
        </p:txBody>
      </p:sp>
      <p:sp>
        <p:nvSpPr>
          <p:cNvPr id="6" name="Rectángulo 5"/>
          <p:cNvSpPr/>
          <p:nvPr/>
        </p:nvSpPr>
        <p:spPr>
          <a:xfrm>
            <a:off x="9069209" y="5780781"/>
            <a:ext cx="2554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Hon Hai precision Ind. co. ltd</a:t>
            </a:r>
            <a:endParaRPr lang="es-PE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818147" y="6122014"/>
            <a:ext cx="1171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</a:rPr>
              <a:t>PC o Laptop</a:t>
            </a:r>
            <a:endParaRPr lang="es-PE" sz="16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3" name="Rectángulo 2"/>
          <p:cNvSpPr/>
          <p:nvPr/>
        </p:nvSpPr>
        <p:spPr>
          <a:xfrm>
            <a:off x="3611805" y="793684"/>
            <a:ext cx="518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Murata Manufacturing Co. Ltd</a:t>
            </a:r>
            <a:endParaRPr lang="es-PE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6" name="Picture 8" descr="https://i.ytimg.com/vi/RUHjYP5NXzE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1" y="1562355"/>
            <a:ext cx="7923629" cy="4457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0397244" y="3958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Mac Address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69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9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3" name="Rectángulo 2"/>
          <p:cNvSpPr/>
          <p:nvPr/>
        </p:nvSpPr>
        <p:spPr>
          <a:xfrm>
            <a:off x="2887412" y="1000997"/>
            <a:ext cx="2006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Research in Motion</a:t>
            </a:r>
            <a:endParaRPr lang="es-P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03795" y="3560242"/>
            <a:ext cx="167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D0CECE"/>
                </a:solidFill>
              </a:rPr>
              <a:t>BLACKBERRY OS</a:t>
            </a:r>
            <a:endParaRPr lang="es-PE" dirty="0"/>
          </a:p>
        </p:txBody>
      </p:sp>
      <p:pic>
        <p:nvPicPr>
          <p:cNvPr id="8194" name="Picture 2" descr="http://findicons.com/files/icons/2445/mobile_phone/512/blackberry_bold_96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77" y="1361620"/>
            <a:ext cx="4876800" cy="487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46" y="1112882"/>
            <a:ext cx="5783016" cy="526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ángulo 21"/>
          <p:cNvSpPr/>
          <p:nvPr/>
        </p:nvSpPr>
        <p:spPr>
          <a:xfrm>
            <a:off x="9838791" y="3560242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Android OS</a:t>
            </a:r>
            <a:endParaRPr lang="es-PE" dirty="0"/>
          </a:p>
        </p:txBody>
      </p:sp>
      <p:sp>
        <p:nvSpPr>
          <p:cNvPr id="24" name="Rectángulo 23"/>
          <p:cNvSpPr/>
          <p:nvPr/>
        </p:nvSpPr>
        <p:spPr>
          <a:xfrm>
            <a:off x="7569520" y="1000997"/>
            <a:ext cx="1243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TCT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Mobile</a:t>
            </a:r>
            <a:endParaRPr lang="es-P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397244" y="3958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Mac Address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10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822688" y="645213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3" name="Rectángulo 2"/>
          <p:cNvSpPr/>
          <p:nvPr/>
        </p:nvSpPr>
        <p:spPr>
          <a:xfrm>
            <a:off x="4835108" y="892201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¿MacBook o Iphone?</a:t>
            </a:r>
            <a:endParaRPr lang="es-P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94" y="1364874"/>
            <a:ext cx="48768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900" y="2679422"/>
            <a:ext cx="2811437" cy="149915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397244" y="3958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Mac Address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58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3841" y="3155261"/>
            <a:ext cx="455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https://play.google.com/store/apps/details?id=com.myprog.netscan&amp;hl=es</a:t>
            </a:r>
          </a:p>
        </p:txBody>
      </p:sp>
    </p:spTree>
    <p:extLst>
      <p:ext uri="{BB962C8B-B14F-4D97-AF65-F5344CB8AC3E}">
        <p14:creationId xmlns:p14="http://schemas.microsoft.com/office/powerpoint/2010/main" val="3409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43841" y="3155261"/>
            <a:ext cx="4554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https://play.google.com/store/apps/details?id=com.myprog.netscan&amp;hl=es</a:t>
            </a:r>
          </a:p>
        </p:txBody>
      </p:sp>
    </p:spTree>
    <p:extLst>
      <p:ext uri="{BB962C8B-B14F-4D97-AF65-F5344CB8AC3E}">
        <p14:creationId xmlns:p14="http://schemas.microsoft.com/office/powerpoint/2010/main" val="2067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39506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NIVEL 0</a:t>
            </a:r>
            <a:endParaRPr lang="es-PE" sz="4800" b="1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240240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RECONOCIMIENTO </a:t>
            </a:r>
            <a:br>
              <a:rPr lang="es-PE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PE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 EMPRESAS</a:t>
            </a:r>
          </a:p>
        </p:txBody>
      </p:sp>
    </p:spTree>
    <p:extLst>
      <p:ext uri="{BB962C8B-B14F-4D97-AF65-F5344CB8AC3E}">
        <p14:creationId xmlns:p14="http://schemas.microsoft.com/office/powerpoint/2010/main" val="35069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822688" y="645213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sp>
        <p:nvSpPr>
          <p:cNvPr id="3" name="Rectángulo 2"/>
          <p:cNvSpPr/>
          <p:nvPr/>
        </p:nvSpPr>
        <p:spPr>
          <a:xfrm>
            <a:off x="3857727" y="934402"/>
            <a:ext cx="447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Arcadyan Technology Corporation</a:t>
            </a:r>
            <a:endParaRPr lang="es-PE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32" y="1803492"/>
            <a:ext cx="3536223" cy="353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ttp://www.arcadyan.com/images/prod/index-main_WirelessLA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86" y="2285729"/>
            <a:ext cx="3814303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0397244" y="395892"/>
            <a:ext cx="1388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Mac Address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098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7546" y="196881"/>
            <a:ext cx="9144000" cy="1068990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Cámaras IP</a:t>
            </a:r>
            <a:endParaRPr lang="es-PE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grpSp>
        <p:nvGrpSpPr>
          <p:cNvPr id="5" name="Grupo 4"/>
          <p:cNvGrpSpPr/>
          <p:nvPr/>
        </p:nvGrpSpPr>
        <p:grpSpPr>
          <a:xfrm>
            <a:off x="4036894" y="2954233"/>
            <a:ext cx="4585304" cy="2007262"/>
            <a:chOff x="4036894" y="2614598"/>
            <a:chExt cx="4585304" cy="200726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6894" y="3872927"/>
              <a:ext cx="4585304" cy="7489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37478" y="3028302"/>
              <a:ext cx="1376066" cy="583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87415" y="3028303"/>
              <a:ext cx="1376066" cy="583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03060" y="3010885"/>
              <a:ext cx="1376066" cy="583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56064" y="3010885"/>
              <a:ext cx="1376066" cy="583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170" name="Picture 2" descr="http://electrip.com.ec/app/webroot/img/electrip/marcas/hikvis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40" y="2369813"/>
            <a:ext cx="1253410" cy="27291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7172" name="Picture 4" descr="http://vector.me/files/images/2/7/27150/axis_communicatio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07" y="1795122"/>
            <a:ext cx="1791571" cy="64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Use links below to save imag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38" y="3302908"/>
            <a:ext cx="2409187" cy="4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se links below to save image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72" y="4212562"/>
            <a:ext cx="1909832" cy="6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3976328" y="5731130"/>
            <a:ext cx="4453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Cámaras independientes: </a:t>
            </a:r>
            <a:r>
              <a:rPr lang="es-E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TP-LINK, TRENDNET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397244" y="39589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Vigilancia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318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4570"/>
            <a:ext cx="9144000" cy="106899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IMPRESORAS IP</a:t>
            </a:r>
            <a:endParaRPr lang="es-PE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4</a:t>
            </a:r>
            <a:endParaRPr lang="es-PE" sz="3600" dirty="0"/>
          </a:p>
        </p:txBody>
      </p:sp>
      <p:pic>
        <p:nvPicPr>
          <p:cNvPr id="5126" name="Picture 6" descr="http://plainicon.com/dboard/userprod/2921_4eb4c/prod_thumb/plainicon.com-60202-256px-d4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77" y="1757147"/>
            <a:ext cx="3701029" cy="370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tuffled.com/vector/wp-content/uploads/sites/5/2014/07/Kyocera-Logo-EPS-vector-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2" y="1507924"/>
            <a:ext cx="2622282" cy="174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g-ec2.images-amazon.com/images/G/31/img15/PC/December/LogoFarm/Samsung_Logo.svg._V286738554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679" y="1942725"/>
            <a:ext cx="2666422" cy="8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upload.wikimedia.org/wikipedia/commons/thumb/0/0a/Canon_wordmark.svg/2000px-Canon_wordmark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76" y="4694518"/>
            <a:ext cx="1618174" cy="33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upload.wikimedia.org/wikipedia/en/thumb/c/c4/Konica_Minolta.svg/310px-Konica_Minolta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8" y="3774769"/>
            <a:ext cx="2458419" cy="142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10397244" y="395892"/>
            <a:ext cx="90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err="1" smtClean="0">
                <a:solidFill>
                  <a:srgbClr val="D0CECE"/>
                </a:solidFill>
              </a:rPr>
              <a:t>Printers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541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4499" y="2782669"/>
            <a:ext cx="458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https://play.google.com/store/apps/details?id=com.overlook.android.fing&amp;hl=es_419</a:t>
            </a:r>
          </a:p>
        </p:txBody>
      </p:sp>
    </p:spTree>
    <p:extLst>
      <p:ext uri="{BB962C8B-B14F-4D97-AF65-F5344CB8AC3E}">
        <p14:creationId xmlns:p14="http://schemas.microsoft.com/office/powerpoint/2010/main" val="3485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499" y="2782669"/>
            <a:ext cx="458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https://play.google.com/store/apps/details?id=com.overlook.android.fing&amp;hl=es_419</a:t>
            </a:r>
          </a:p>
        </p:txBody>
      </p:sp>
    </p:spTree>
    <p:extLst>
      <p:ext uri="{BB962C8B-B14F-4D97-AF65-F5344CB8AC3E}">
        <p14:creationId xmlns:p14="http://schemas.microsoft.com/office/powerpoint/2010/main" val="35027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4836" y="2907119"/>
            <a:ext cx="476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https://play.google.com/store/apps/details?id=com.mm.android.direct.gdmsspadLite&amp;hl=es_419</a:t>
            </a:r>
          </a:p>
        </p:txBody>
      </p:sp>
    </p:spTree>
    <p:extLst>
      <p:ext uri="{BB962C8B-B14F-4D97-AF65-F5344CB8AC3E}">
        <p14:creationId xmlns:p14="http://schemas.microsoft.com/office/powerpoint/2010/main" val="1988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4499" y="2782669"/>
            <a:ext cx="458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</a:rPr>
              <a:t>https://play.google.com/store/apps/details?id=com.overlook.android.fing&amp;hl=es_419</a:t>
            </a:r>
          </a:p>
        </p:txBody>
      </p:sp>
    </p:spTree>
    <p:extLst>
      <p:ext uri="{BB962C8B-B14F-4D97-AF65-F5344CB8AC3E}">
        <p14:creationId xmlns:p14="http://schemas.microsoft.com/office/powerpoint/2010/main" val="36147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6382" y="3430470"/>
            <a:ext cx="538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http://ingenieria.tvc.mx/kb/a582/usuarios-default-dvr-dahua-y-como-acceder-si-perdimos-la-contrasena.aspx</a:t>
            </a:r>
          </a:p>
        </p:txBody>
      </p:sp>
    </p:spTree>
    <p:extLst>
      <p:ext uri="{BB962C8B-B14F-4D97-AF65-F5344CB8AC3E}">
        <p14:creationId xmlns:p14="http://schemas.microsoft.com/office/powerpoint/2010/main" val="28892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9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4836" y="2915828"/>
            <a:ext cx="4763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https://play.google.com/store/apps/details?id=com.mm.android.direct.gdmsspadLite&amp;hl=es_419</a:t>
            </a:r>
          </a:p>
        </p:txBody>
      </p:sp>
    </p:spTree>
    <p:extLst>
      <p:ext uri="{BB962C8B-B14F-4D97-AF65-F5344CB8AC3E}">
        <p14:creationId xmlns:p14="http://schemas.microsoft.com/office/powerpoint/2010/main" val="16039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639961"/>
            <a:ext cx="9144000" cy="106899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CLASES DE IP</a:t>
            </a:r>
            <a:endParaRPr lang="es-PE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1</a:t>
            </a:r>
            <a:endParaRPr lang="es-PE" sz="3600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5473838" y="3499182"/>
            <a:ext cx="5873433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Clase A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sz="2400" dirty="0">
                <a:solidFill>
                  <a:schemeClr val="bg1"/>
                </a:solidFill>
              </a:rPr>
              <a:t>10.0.0.0</a:t>
            </a:r>
            <a:r>
              <a:rPr lang="es-ES" sz="2400" dirty="0" smtClean="0">
                <a:solidFill>
                  <a:schemeClr val="bg1"/>
                </a:solidFill>
              </a:rPr>
              <a:t>/24 |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Clase B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  </a:t>
            </a:r>
            <a:r>
              <a:rPr lang="es-ES" sz="2400" dirty="0">
                <a:solidFill>
                  <a:schemeClr val="bg1"/>
                </a:solidFill>
              </a:rPr>
              <a:t>172.16.0.0/</a:t>
            </a:r>
            <a:r>
              <a:rPr lang="es-ES" sz="2400" dirty="0" smtClean="0">
                <a:solidFill>
                  <a:schemeClr val="bg1"/>
                </a:solidFill>
              </a:rPr>
              <a:t>16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552505" y="422019"/>
            <a:ext cx="2199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75000"/>
                  </a:schemeClr>
                </a:solidFill>
              </a:rPr>
              <a:t>Configuración TCP/IP</a:t>
            </a:r>
            <a:endParaRPr lang="es-PE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8" name="Picture 4" descr="https://sites.google.com/site/adrruiz2/_/rsrc/1267492784056/red-full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7" y="1958159"/>
            <a:ext cx="354330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541485" y="2697380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  <a:endParaRPr lang="es-P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254209" y="2701730"/>
            <a:ext cx="80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es-PE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NIVEL I</a:t>
            </a:r>
            <a:endParaRPr lang="es-PE" sz="4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PENTESTING EXTERNO</a:t>
            </a:r>
          </a:p>
        </p:txBody>
      </p:sp>
    </p:spTree>
    <p:extLst>
      <p:ext uri="{BB962C8B-B14F-4D97-AF65-F5344CB8AC3E}">
        <p14:creationId xmlns:p14="http://schemas.microsoft.com/office/powerpoint/2010/main" val="12562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4540" y="327654"/>
            <a:ext cx="4882919" cy="1068990"/>
          </a:xfrm>
        </p:spPr>
        <p:txBody>
          <a:bodyPr>
            <a:normAutofit/>
          </a:bodyPr>
          <a:lstStyle/>
          <a:p>
            <a:r>
              <a:rPr lang="es-PE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LÓGICA</a:t>
            </a:r>
            <a:endParaRPr lang="es-PE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27963" y="1767341"/>
            <a:ext cx="231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smtClean="0">
                <a:solidFill>
                  <a:srgbClr val="ECECEC"/>
                </a:solidFill>
              </a:rPr>
              <a:t>Information Gray</a:t>
            </a:r>
            <a:endParaRPr lang="es-PE" sz="2400" dirty="0" smtClean="0">
              <a:solidFill>
                <a:srgbClr val="ECECEC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14848" y="1767341"/>
            <a:ext cx="238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smtClean="0">
                <a:solidFill>
                  <a:srgbClr val="ECECEC"/>
                </a:solidFill>
              </a:rPr>
              <a:t>Black information</a:t>
            </a:r>
            <a:endParaRPr lang="es-PE" sz="2400" dirty="0" smtClean="0">
              <a:solidFill>
                <a:srgbClr val="ECECEC"/>
              </a:solidFill>
            </a:endParaRPr>
          </a:p>
        </p:txBody>
      </p:sp>
      <p:pic>
        <p:nvPicPr>
          <p:cNvPr id="2054" name="Picture 6" descr="https://cdn4.iconfinder.com/data/icons/logistic-delivery-solid-icons-vol-2/72/99-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85" y="2599704"/>
            <a:ext cx="2927259" cy="292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penclipart.org/image/800px/svg_to_png/200832/primary-rebui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45" y="2599704"/>
            <a:ext cx="2385948" cy="2385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clker.com/cliparts/f/7/8/2/1194994731911979695rebuild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1" y="2602484"/>
            <a:ext cx="2364030" cy="241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openclipart.org/image/800px/svg_to_png/198354/mono-rebuil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14" y="4156963"/>
            <a:ext cx="1532963" cy="153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8834154" y="1767341"/>
            <a:ext cx="249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smtClean="0">
                <a:solidFill>
                  <a:srgbClr val="ECECEC"/>
                </a:solidFill>
              </a:rPr>
              <a:t>Information White</a:t>
            </a:r>
            <a:endParaRPr lang="es-PE" sz="2400" dirty="0" smtClean="0">
              <a:solidFill>
                <a:srgbClr val="ECECEC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133234" y="5296131"/>
            <a:ext cx="198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dirty="0" smtClean="0">
                <a:solidFill>
                  <a:srgbClr val="ECECEC"/>
                </a:solidFill>
              </a:rPr>
              <a:t>Reconstructed</a:t>
            </a:r>
            <a:endParaRPr lang="es-PE" sz="2400" dirty="0" smtClean="0">
              <a:solidFill>
                <a:srgbClr val="ECEC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504113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81" y="962706"/>
            <a:ext cx="7470422" cy="493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2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268980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86" y="1171268"/>
            <a:ext cx="7783412" cy="451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05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347356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t="1" r="533" b="668"/>
          <a:stretch/>
        </p:blipFill>
        <p:spPr>
          <a:xfrm>
            <a:off x="1871207" y="1349829"/>
            <a:ext cx="8437675" cy="416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 smtClean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2</a:t>
            </a:r>
            <a:endParaRPr lang="es-PE" sz="3600" dirty="0">
              <a:solidFill>
                <a:srgbClr val="ECECE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321229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4866" y="854026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Desencriptar con airdecap-ng</a:t>
            </a:r>
            <a:endParaRPr lang="es-PE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62" y="1576781"/>
            <a:ext cx="8448675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9487884" y="367575"/>
            <a:ext cx="2455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ENTERPRISE Red Abierta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937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 smtClean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2</a:t>
            </a:r>
            <a:endParaRPr lang="es-PE" sz="3600" dirty="0">
              <a:solidFill>
                <a:srgbClr val="ECECE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4865" y="801773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Desencriptar con airdecap-ng</a:t>
            </a:r>
            <a:endParaRPr lang="es-PE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113417" y="367575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ENTERPRISE Seguridad WEP</a:t>
            </a:r>
            <a:endParaRPr lang="es-PE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2" y="1461951"/>
            <a:ext cx="7038975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8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794" y="226421"/>
            <a:ext cx="651844" cy="510486"/>
          </a:xfrm>
        </p:spPr>
        <p:txBody>
          <a:bodyPr>
            <a:noAutofit/>
          </a:bodyPr>
          <a:lstStyle/>
          <a:p>
            <a:pPr algn="l"/>
            <a:r>
              <a:rPr lang="es-PE" sz="3600" dirty="0" smtClean="0">
                <a:solidFill>
                  <a:srgbClr val="ECECEC"/>
                </a:solidFill>
                <a:latin typeface="+mn-lt"/>
                <a:ea typeface="+mn-ea"/>
                <a:cs typeface="+mn-cs"/>
              </a:rPr>
              <a:t>2</a:t>
            </a:r>
            <a:endParaRPr lang="es-PE" sz="3600" dirty="0">
              <a:solidFill>
                <a:srgbClr val="ECECE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4865" y="801773"/>
            <a:ext cx="392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Desencriptar con airdecap-ng</a:t>
            </a:r>
            <a:endParaRPr lang="es-PE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26333" y="367575"/>
            <a:ext cx="2917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ENTERPRISE Seguridad WPA2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275" y="1568680"/>
            <a:ext cx="7029450" cy="46482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067007" y="6265810"/>
            <a:ext cx="179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Tener HandShake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133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NIVEL II</a:t>
            </a:r>
            <a:endParaRPr lang="es-PE" sz="40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FORENSICS</a:t>
            </a:r>
          </a:p>
        </p:txBody>
      </p:sp>
    </p:spTree>
    <p:extLst>
      <p:ext uri="{BB962C8B-B14F-4D97-AF65-F5344CB8AC3E}">
        <p14:creationId xmlns:p14="http://schemas.microsoft.com/office/powerpoint/2010/main" val="20971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NETWORK MINER</a:t>
            </a:r>
            <a:endParaRPr lang="es-PE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532040" y="4255321"/>
            <a:ext cx="547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schemeClr val="bg1">
                    <a:lumMod val="85000"/>
                  </a:schemeClr>
                </a:solidFill>
              </a:rPr>
              <a:t>https://www.netresec.com/?download=NetworkMiner</a:t>
            </a:r>
          </a:p>
        </p:txBody>
      </p:sp>
    </p:spTree>
    <p:extLst>
      <p:ext uri="{BB962C8B-B14F-4D97-AF65-F5344CB8AC3E}">
        <p14:creationId xmlns:p14="http://schemas.microsoft.com/office/powerpoint/2010/main" val="3323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840260"/>
            <a:ext cx="9144000" cy="106899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SERVIDORES DNS</a:t>
            </a:r>
            <a:endParaRPr lang="es-PE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3222436" y="1900541"/>
            <a:ext cx="6782913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MOVISTAR: </a:t>
            </a:r>
            <a:r>
              <a:rPr lang="es-ES" sz="2400" dirty="0">
                <a:solidFill>
                  <a:schemeClr val="bg1"/>
                </a:solidFill>
              </a:rPr>
              <a:t>200.48.225.130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200.48.225.146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222436" y="2529706"/>
            <a:ext cx="6782914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CLARO:        </a:t>
            </a:r>
            <a:r>
              <a:rPr lang="es-ES" sz="2400" dirty="0" smtClean="0">
                <a:solidFill>
                  <a:schemeClr val="bg1"/>
                </a:solidFill>
              </a:rPr>
              <a:t>200.108.96.x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200.108.96.x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22436" y="3190081"/>
            <a:ext cx="6949175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ARNET:        </a:t>
            </a:r>
            <a:r>
              <a:rPr lang="es-ES" sz="2400" dirty="0" smtClean="0">
                <a:solidFill>
                  <a:schemeClr val="bg1"/>
                </a:solidFill>
              </a:rPr>
              <a:t>200.45.191.35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200.45.48.293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222436" y="3850707"/>
            <a:ext cx="6782914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TELEFONICA ESP: </a:t>
            </a:r>
            <a:r>
              <a:rPr lang="es-ES" sz="2400" dirty="0" smtClean="0">
                <a:solidFill>
                  <a:schemeClr val="bg1"/>
                </a:solidFill>
              </a:rPr>
              <a:t>80.58.61.250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80.58.61.254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3222436" y="4479621"/>
            <a:ext cx="6782914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TELMEX:     </a:t>
            </a:r>
            <a:r>
              <a:rPr lang="es-ES" sz="2400" dirty="0" smtClean="0">
                <a:solidFill>
                  <a:schemeClr val="bg1"/>
                </a:solidFill>
              </a:rPr>
              <a:t>208.67.222.222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208.67.222.220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222435" y="5108535"/>
            <a:ext cx="6782914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TELMEX COL:     </a:t>
            </a:r>
            <a:r>
              <a:rPr lang="es-ES" sz="2400" dirty="0" smtClean="0">
                <a:solidFill>
                  <a:schemeClr val="bg1"/>
                </a:solidFill>
              </a:rPr>
              <a:t>200.118.2.91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200.118.2.66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414753" y="40004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Microempresas o WISP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759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NIVEL III</a:t>
            </a:r>
            <a:endParaRPr lang="es-PE" sz="4000" dirty="0">
              <a:solidFill>
                <a:schemeClr val="bg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FORENSICS</a:t>
            </a:r>
          </a:p>
        </p:txBody>
      </p:sp>
    </p:spTree>
    <p:extLst>
      <p:ext uri="{BB962C8B-B14F-4D97-AF65-F5344CB8AC3E}">
        <p14:creationId xmlns:p14="http://schemas.microsoft.com/office/powerpoint/2010/main" val="11082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FOCA PRO</a:t>
            </a:r>
            <a:endParaRPr lang="es-PE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819812" y="4255321"/>
            <a:ext cx="6766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chemeClr val="bg1">
                    <a:lumMod val="85000"/>
                  </a:schemeClr>
                </a:solidFill>
              </a:rPr>
              <a:t>https://www.elevenpaths.com/downloads/FocaPro.zip?agree=on</a:t>
            </a:r>
          </a:p>
        </p:txBody>
      </p:sp>
    </p:spTree>
    <p:extLst>
      <p:ext uri="{BB962C8B-B14F-4D97-AF65-F5344CB8AC3E}">
        <p14:creationId xmlns:p14="http://schemas.microsoft.com/office/powerpoint/2010/main" val="36468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1146128"/>
            <a:ext cx="9144000" cy="2387600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bg1">
                    <a:lumMod val="85000"/>
                  </a:schemeClr>
                </a:solidFill>
              </a:rPr>
              <a:t>https://www.thexifer.net/</a:t>
            </a:r>
            <a:endParaRPr lang="es-PE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631092" y="361210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FORENSICS</a:t>
            </a:r>
          </a:p>
        </p:txBody>
      </p:sp>
    </p:spTree>
    <p:extLst>
      <p:ext uri="{BB962C8B-B14F-4D97-AF65-F5344CB8AC3E}">
        <p14:creationId xmlns:p14="http://schemas.microsoft.com/office/powerpoint/2010/main" val="1556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092" y="840260"/>
            <a:ext cx="9144000" cy="1068990"/>
          </a:xfrm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SERVIDORES DNS</a:t>
            </a:r>
            <a:endParaRPr lang="es-PE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2</a:t>
            </a:r>
            <a:endParaRPr lang="es-PE" sz="3600" dirty="0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3674944" y="1952795"/>
            <a:ext cx="5172627" cy="650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LEVEL3: </a:t>
            </a:r>
            <a:r>
              <a:rPr lang="es-ES" sz="2400" dirty="0" smtClean="0">
                <a:solidFill>
                  <a:schemeClr val="bg1"/>
                </a:solidFill>
              </a:rPr>
              <a:t>200.41.96.24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</a:t>
            </a:r>
            <a:r>
              <a:rPr lang="es-ES" sz="2400" dirty="0" smtClean="0">
                <a:solidFill>
                  <a:schemeClr val="bg1"/>
                </a:solidFill>
              </a:rPr>
              <a:t> 201.234.59.134</a:t>
            </a:r>
            <a:endParaRPr lang="es-PE" sz="2400" dirty="0">
              <a:solidFill>
                <a:schemeClr val="bg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500262" y="422019"/>
            <a:ext cx="2382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Empresas Corporativas </a:t>
            </a:r>
            <a:endParaRPr lang="es-PE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507957" y="3176746"/>
            <a:ext cx="2333971" cy="555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 </a:t>
            </a:r>
            <a:r>
              <a:rPr lang="es-ES" sz="2400" dirty="0" smtClean="0">
                <a:solidFill>
                  <a:schemeClr val="bg1"/>
                </a:solidFill>
              </a:rPr>
              <a:t>Público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upload.wikimedia.org/wikipedia/commons/thumb/6/6e/Movistar%2B.svg/1280px-Movistar%2B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24" y="4325572"/>
            <a:ext cx="4062119" cy="8346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030" name="Picture 6" descr="https://upload.wikimedia.org/wikipedia/en/thumb/3/34/Level3_Logo.svg/1280px-Level3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93" y="4017680"/>
            <a:ext cx="4679993" cy="14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7779363" y="3237390"/>
            <a:ext cx="2781524" cy="5550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 </a:t>
            </a:r>
            <a:r>
              <a:rPr lang="es-ES" sz="2400" dirty="0" smtClean="0">
                <a:solidFill>
                  <a:schemeClr val="bg1"/>
                </a:solidFill>
              </a:rPr>
              <a:t>Corporativo</a:t>
            </a:r>
            <a:endParaRPr lang="es-P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3</a:t>
            </a:r>
            <a:endParaRPr lang="es-PE" sz="3600" dirty="0"/>
          </a:p>
        </p:txBody>
      </p:sp>
      <p:pic>
        <p:nvPicPr>
          <p:cNvPr id="1036" name="Picture 12" descr="Use links below to save imag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17" y="2072640"/>
            <a:ext cx="5564780" cy="272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4798650" y="5057032"/>
            <a:ext cx="2572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Routers &amp; Switches </a:t>
            </a:r>
            <a:r>
              <a:rPr lang="es-ES" b="1" i="1" dirty="0" smtClean="0">
                <a:solidFill>
                  <a:srgbClr val="FF0000"/>
                </a:solidFill>
              </a:rPr>
              <a:t>CISCO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https://upload.wikimedia.org/wikipedia/commons/thumb/6/64/Cisco_logo.svg/80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19" y="606685"/>
            <a:ext cx="1852562" cy="104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10475612" y="422019"/>
            <a:ext cx="118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rgbClr val="D0CECE"/>
                </a:solidFill>
              </a:rPr>
              <a:t>Tecnología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54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631092" y="6460568"/>
            <a:ext cx="9144000" cy="1655762"/>
          </a:xfrm>
        </p:spPr>
        <p:txBody>
          <a:bodyPr>
            <a:normAutofit/>
          </a:bodyPr>
          <a:lstStyle/>
          <a:p>
            <a:r>
              <a:rPr lang="es-ES" sz="1800" dirty="0" smtClean="0">
                <a:solidFill>
                  <a:schemeClr val="bg1">
                    <a:lumMod val="85000"/>
                  </a:schemeClr>
                </a:solidFill>
              </a:rPr>
              <a:t>www.treeknow.com</a:t>
            </a:r>
            <a:endParaRPr lang="es-PE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6382" y="9885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600" dirty="0" smtClean="0">
                <a:solidFill>
                  <a:srgbClr val="ECECEC"/>
                </a:solidFill>
              </a:rPr>
              <a:t>3</a:t>
            </a:r>
            <a:endParaRPr lang="es-PE" sz="3600" dirty="0"/>
          </a:p>
        </p:txBody>
      </p:sp>
      <p:sp>
        <p:nvSpPr>
          <p:cNvPr id="12" name="Rectángulo 11"/>
          <p:cNvSpPr/>
          <p:nvPr/>
        </p:nvSpPr>
        <p:spPr>
          <a:xfrm>
            <a:off x="10044845" y="422019"/>
            <a:ext cx="175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D0CECE"/>
                </a:solidFill>
              </a:rPr>
              <a:t>Brocade </a:t>
            </a:r>
            <a:r>
              <a:rPr lang="es-ES" i="1" dirty="0" smtClean="0">
                <a:solidFill>
                  <a:srgbClr val="D0CECE"/>
                </a:solidFill>
              </a:rPr>
              <a:t>Systems</a:t>
            </a:r>
            <a:endParaRPr lang="es-PE" dirty="0"/>
          </a:p>
        </p:txBody>
      </p:sp>
      <p:sp>
        <p:nvSpPr>
          <p:cNvPr id="17" name="Rectángulo 16"/>
          <p:cNvSpPr/>
          <p:nvPr/>
        </p:nvSpPr>
        <p:spPr>
          <a:xfrm>
            <a:off x="4739005" y="5614381"/>
            <a:ext cx="29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D0CECE"/>
                </a:solidFill>
              </a:rPr>
              <a:t>Routers &amp; Switches </a:t>
            </a:r>
            <a:r>
              <a:rPr lang="es-ES" b="1" i="1" dirty="0" smtClean="0">
                <a:solidFill>
                  <a:srgbClr val="FF0000"/>
                </a:solidFill>
              </a:rPr>
              <a:t>BROCADE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i.ytimg.com/vi/qzFlghRD7Jo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5" y="1715651"/>
            <a:ext cx="6777190" cy="381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rocade.com/content/dam/common/images/Dotcom/logos/logo-brocade-black-red-rg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67" y="207291"/>
            <a:ext cx="3962649" cy="130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3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13530</TotalTime>
  <Words>360</Words>
  <Application>Microsoft Office PowerPoint</Application>
  <PresentationFormat>Panorámica</PresentationFormat>
  <Paragraphs>184</Paragraphs>
  <Slides>42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Tema de Office</vt:lpstr>
      <vt:lpstr>HACKING FORENSE</vt:lpstr>
      <vt:lpstr>NIVEL 0</vt:lpstr>
      <vt:lpstr>CLASES DE IP</vt:lpstr>
      <vt:lpstr>SERVIDORES DNS</vt:lpstr>
      <vt:lpstr>Presentación de PowerPoint</vt:lpstr>
      <vt:lpstr>Presentación de PowerPoint</vt:lpstr>
      <vt:lpstr>SERVIDORES DNS</vt:lpstr>
      <vt:lpstr>Presentación de PowerPoint</vt:lpstr>
      <vt:lpstr>Presentación de PowerPoint</vt:lpstr>
      <vt:lpstr>Presentación de PowerPoint</vt:lpstr>
      <vt:lpstr>SERVIDORES OS</vt:lpstr>
      <vt:lpstr>Enrutadores</vt:lpstr>
      <vt:lpstr>FABRICANTE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Cámaras IP</vt:lpstr>
      <vt:lpstr>IMPRESORAS IP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 I</vt:lpstr>
      <vt:lpstr>LÓGICA</vt:lpstr>
      <vt:lpstr>1</vt:lpstr>
      <vt:lpstr>1</vt:lpstr>
      <vt:lpstr>1</vt:lpstr>
      <vt:lpstr>2</vt:lpstr>
      <vt:lpstr>2</vt:lpstr>
      <vt:lpstr>2</vt:lpstr>
      <vt:lpstr>NIVEL II</vt:lpstr>
      <vt:lpstr>NETWORK MINER</vt:lpstr>
      <vt:lpstr>NIVEL III</vt:lpstr>
      <vt:lpstr>FOCA PRO</vt:lpstr>
      <vt:lpstr>https://www.thexifer.net/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Martinez</dc:creator>
  <cp:lastModifiedBy>Daniel Martinez</cp:lastModifiedBy>
  <cp:revision>480</cp:revision>
  <dcterms:created xsi:type="dcterms:W3CDTF">2016-02-15T19:10:21Z</dcterms:created>
  <dcterms:modified xsi:type="dcterms:W3CDTF">2017-10-11T17:56:26Z</dcterms:modified>
</cp:coreProperties>
</file>